
<file path=[Content_Types].xml><?xml version="1.0" encoding="utf-8"?>
<Types xmlns="http://schemas.openxmlformats.org/package/2006/content-types"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8" r:id="rId2"/>
    <p:sldId id="311" r:id="rId3"/>
    <p:sldId id="309" r:id="rId4"/>
    <p:sldId id="310" r:id="rId5"/>
    <p:sldId id="314" r:id="rId6"/>
    <p:sldId id="312" r:id="rId7"/>
    <p:sldId id="313" r:id="rId8"/>
    <p:sldId id="315" r:id="rId9"/>
    <p:sldId id="316" r:id="rId10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0" d="100"/>
          <a:sy n="80" d="100"/>
        </p:scale>
        <p:origin x="6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9567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20952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62852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21742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280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20177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66949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55562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392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48134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9749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7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396C9-95FF-4AA8-AA7E-ECCCCDE58F2C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66917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e-sfera.hr/dodatni-digitalni-sadrzaji/4209c607-1097-4aa5-a68e-7f77788a09fc/assets/audio/01_starting_up_recipe_for_good_pupil.mp3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9.png"/><Relationship Id="rId5" Type="http://schemas.openxmlformats.org/officeDocument/2006/relationships/image" Target="../media/image12.png"/><Relationship Id="rId4" Type="http://schemas.openxmlformats.org/officeDocument/2006/relationships/hyperlink" Target="https://www.e-sfera.hr/dodatni-digitalni-sadrzaji/4209c607-1097-4aa5-a68e-7f77788a09fc/assets/audio/02_starting_up_classroom_language.mp3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ordwall.net/resource/274095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9B20A762-46EE-439B-BBC9-A1AA1BE9D5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165366">
            <a:off x="1075828" y="1087265"/>
            <a:ext cx="3307203" cy="4409604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7AABC19F-20AC-44C3-817D-0AB550E470EC}"/>
              </a:ext>
            </a:extLst>
          </p:cNvPr>
          <p:cNvSpPr txBox="1"/>
          <p:nvPr/>
        </p:nvSpPr>
        <p:spPr>
          <a:xfrm>
            <a:off x="7993625" y="2721114"/>
            <a:ext cx="6843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000" b="1" u="sng" dirty="0">
                <a:solidFill>
                  <a:srgbClr val="FF0000"/>
                </a:solidFill>
                <a:latin typeface="Avenir Next LT Pro" panose="020B0504020202020204" pitchFamily="34" charset="-18"/>
              </a:rPr>
              <a:t>STARTING UP</a:t>
            </a: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10333F66-C8B6-4273-844E-B19AC9BCB6A4}"/>
              </a:ext>
            </a:extLst>
          </p:cNvPr>
          <p:cNvSpPr txBox="1"/>
          <p:nvPr/>
        </p:nvSpPr>
        <p:spPr>
          <a:xfrm>
            <a:off x="5869857" y="3292067"/>
            <a:ext cx="6843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000" dirty="0" err="1">
                <a:latin typeface="Avenir Next LT Pro" panose="020B0504020202020204" pitchFamily="34" charset="-18"/>
              </a:rPr>
              <a:t>Recipe</a:t>
            </a:r>
            <a:r>
              <a:rPr lang="hr-HR" sz="4000" dirty="0">
                <a:latin typeface="Avenir Next LT Pro" panose="020B0504020202020204" pitchFamily="34" charset="-18"/>
              </a:rPr>
              <a:t> for a </a:t>
            </a:r>
            <a:r>
              <a:rPr lang="hr-HR" sz="4000" dirty="0" err="1">
                <a:latin typeface="Avenir Next LT Pro" panose="020B0504020202020204" pitchFamily="34" charset="-18"/>
              </a:rPr>
              <a:t>good</a:t>
            </a:r>
            <a:r>
              <a:rPr lang="hr-HR" sz="4000" dirty="0">
                <a:latin typeface="Avenir Next LT Pro" panose="020B0504020202020204" pitchFamily="34" charset="-18"/>
              </a:rPr>
              <a:t> </a:t>
            </a:r>
            <a:r>
              <a:rPr lang="hr-HR" sz="4000" dirty="0" err="1">
                <a:latin typeface="Avenir Next LT Pro" panose="020B0504020202020204" pitchFamily="34" charset="-18"/>
              </a:rPr>
              <a:t>pupil</a:t>
            </a:r>
            <a:endParaRPr lang="hr-HR" sz="4000" dirty="0">
              <a:latin typeface="Avenir Next LT Pro" panose="020B0504020202020204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3127865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Download Torn Notebook Paper Png - Png Paper Torn PNG Image with ...">
            <a:extLst>
              <a:ext uri="{FF2B5EF4-FFF2-40B4-BE49-F238E27FC236}">
                <a16:creationId xmlns:a16="http://schemas.microsoft.com/office/drawing/2014/main" id="{44B6FF1D-B5F3-48C0-8B3E-91B3C919A2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9814">
            <a:off x="1411282" y="-350869"/>
            <a:ext cx="9563181" cy="919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09E9B3B7-33F8-4B11-9770-D2826FC448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558" y="3154638"/>
            <a:ext cx="2514883" cy="158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02432B3B-03AB-44F4-8052-90A372BA45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1918" y="2239744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458A7D4F-E1E4-401D-B333-1F318CF4D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191" y="1732840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A8A2B9A1-8336-4420-9B46-60E7AF8951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472" y="1635691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red-wave-line-png-8 - Downtown Cabaret Downtown Cabaret">
            <a:extLst>
              <a:ext uri="{FF2B5EF4-FFF2-40B4-BE49-F238E27FC236}">
                <a16:creationId xmlns:a16="http://schemas.microsoft.com/office/drawing/2014/main" id="{3D9F8ABB-1D0F-4D7D-9A6E-F36BE4362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9272" flipV="1">
            <a:off x="3715313" y="3151221"/>
            <a:ext cx="1431181" cy="42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red-wave-line-png-8 - Downtown Cabaret Downtown Cabaret">
            <a:extLst>
              <a:ext uri="{FF2B5EF4-FFF2-40B4-BE49-F238E27FC236}">
                <a16:creationId xmlns:a16="http://schemas.microsoft.com/office/drawing/2014/main" id="{E618FA9D-10CF-4CF0-A917-ABD3DA1DA1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02443" flipV="1">
            <a:off x="4884142" y="2814615"/>
            <a:ext cx="1016351" cy="23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red-wave-line-png-8 - Downtown Cabaret Downtown Cabaret">
            <a:extLst>
              <a:ext uri="{FF2B5EF4-FFF2-40B4-BE49-F238E27FC236}">
                <a16:creationId xmlns:a16="http://schemas.microsoft.com/office/drawing/2014/main" id="{7E3C0486-0DBE-4FA8-B375-97558C264B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59154" flipH="1" flipV="1">
            <a:off x="6906539" y="2755210"/>
            <a:ext cx="1431181" cy="42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kstniOkvir 14">
            <a:extLst>
              <a:ext uri="{FF2B5EF4-FFF2-40B4-BE49-F238E27FC236}">
                <a16:creationId xmlns:a16="http://schemas.microsoft.com/office/drawing/2014/main" id="{FD87A7C4-FACD-4E78-A349-D33AAC64A9A4}"/>
              </a:ext>
            </a:extLst>
          </p:cNvPr>
          <p:cNvSpPr txBox="1"/>
          <p:nvPr/>
        </p:nvSpPr>
        <p:spPr>
          <a:xfrm rot="21408452">
            <a:off x="5472930" y="3715830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400" dirty="0">
                <a:latin typeface="Ink Free" panose="03080402000500000000" pitchFamily="66" charset="0"/>
              </a:rPr>
              <a:t>SCHOOL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36F9C355-9F04-4FA6-880A-3791768B981F}"/>
              </a:ext>
            </a:extLst>
          </p:cNvPr>
          <p:cNvSpPr txBox="1"/>
          <p:nvPr/>
        </p:nvSpPr>
        <p:spPr>
          <a:xfrm rot="21321731">
            <a:off x="2713412" y="2367963"/>
            <a:ext cx="15359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dirty="0" err="1">
                <a:latin typeface="Ink Free" panose="03080402000500000000" pitchFamily="66" charset="0"/>
              </a:rPr>
              <a:t>teacher</a:t>
            </a:r>
            <a:endParaRPr lang="hr-HR" sz="3200" dirty="0">
              <a:latin typeface="Ink Free" panose="03080402000500000000" pitchFamily="66" charset="0"/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B8FCB2CF-42F7-4567-A046-04BE19855AAC}"/>
              </a:ext>
            </a:extLst>
          </p:cNvPr>
          <p:cNvSpPr txBox="1"/>
          <p:nvPr/>
        </p:nvSpPr>
        <p:spPr>
          <a:xfrm rot="21321731">
            <a:off x="4787249" y="1861059"/>
            <a:ext cx="11015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dirty="0" err="1">
                <a:latin typeface="Ink Free" panose="03080402000500000000" pitchFamily="66" charset="0"/>
              </a:rPr>
              <a:t>pencil</a:t>
            </a:r>
            <a:endParaRPr lang="hr-HR" sz="3200" dirty="0">
              <a:latin typeface="Ink Free" panose="03080402000500000000" pitchFamily="66" charset="0"/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1BC77A33-43E8-4E7B-829C-768CED8C0045}"/>
              </a:ext>
            </a:extLst>
          </p:cNvPr>
          <p:cNvSpPr txBox="1"/>
          <p:nvPr/>
        </p:nvSpPr>
        <p:spPr>
          <a:xfrm rot="21321731">
            <a:off x="7668198" y="1793397"/>
            <a:ext cx="9444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dirty="0" err="1">
                <a:latin typeface="Ink Free" panose="03080402000500000000" pitchFamily="66" charset="0"/>
              </a:rPr>
              <a:t>book</a:t>
            </a:r>
            <a:endParaRPr lang="hr-HR" sz="3200" dirty="0">
              <a:latin typeface="Ink Free" panose="03080402000500000000" pitchFamily="66" charset="0"/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5ECB7072-4268-4CB4-A2A0-AB1E3BCAE142}"/>
              </a:ext>
            </a:extLst>
          </p:cNvPr>
          <p:cNvSpPr txBox="1"/>
          <p:nvPr/>
        </p:nvSpPr>
        <p:spPr>
          <a:xfrm>
            <a:off x="3931815" y="566428"/>
            <a:ext cx="6843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>
                <a:solidFill>
                  <a:srgbClr val="7E0000"/>
                </a:solidFill>
                <a:latin typeface="Avenir Next LT Pro" panose="020B0504020202020204" pitchFamily="34" charset="-18"/>
              </a:rPr>
              <a:t>Otvori svoju bilježnicu te se prisjeti riječi vezanih za školu, koje već znaš!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6C0B1F74-ED3A-4258-BC22-FCA543A10E4B}"/>
              </a:ext>
            </a:extLst>
          </p:cNvPr>
          <p:cNvSpPr txBox="1"/>
          <p:nvPr/>
        </p:nvSpPr>
        <p:spPr>
          <a:xfrm>
            <a:off x="3083754" y="5394909"/>
            <a:ext cx="6843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 err="1">
                <a:solidFill>
                  <a:srgbClr val="7E0000"/>
                </a:solidFill>
                <a:latin typeface="Avenir Next LT Pro" panose="020B0504020202020204" pitchFamily="34" charset="-18"/>
              </a:rPr>
              <a:t>Which</a:t>
            </a:r>
            <a:r>
              <a:rPr lang="hr-HR" sz="2000" dirty="0">
                <a:solidFill>
                  <a:srgbClr val="7E0000"/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solidFill>
                  <a:srgbClr val="7E0000"/>
                </a:solidFill>
                <a:latin typeface="Avenir Next LT Pro" panose="020B0504020202020204" pitchFamily="34" charset="-18"/>
              </a:rPr>
              <a:t>things</a:t>
            </a:r>
            <a:r>
              <a:rPr lang="hr-HR" sz="2000" dirty="0">
                <a:solidFill>
                  <a:srgbClr val="7E0000"/>
                </a:solidFill>
                <a:latin typeface="Avenir Next LT Pro" panose="020B0504020202020204" pitchFamily="34" charset="-18"/>
              </a:rPr>
              <a:t> do </a:t>
            </a:r>
            <a:r>
              <a:rPr lang="hr-HR" sz="2000" dirty="0" err="1">
                <a:solidFill>
                  <a:srgbClr val="7E0000"/>
                </a:solidFill>
                <a:latin typeface="Avenir Next LT Pro" panose="020B0504020202020204" pitchFamily="34" charset="-18"/>
              </a:rPr>
              <a:t>you</a:t>
            </a:r>
            <a:r>
              <a:rPr lang="hr-HR" sz="2000" dirty="0">
                <a:solidFill>
                  <a:srgbClr val="7E0000"/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solidFill>
                  <a:srgbClr val="7E0000"/>
                </a:solidFill>
                <a:latin typeface="Avenir Next LT Pro" panose="020B0504020202020204" pitchFamily="34" charset="-18"/>
              </a:rPr>
              <a:t>have</a:t>
            </a:r>
            <a:r>
              <a:rPr lang="hr-HR" sz="2000" dirty="0">
                <a:solidFill>
                  <a:srgbClr val="7E0000"/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solidFill>
                  <a:srgbClr val="7E0000"/>
                </a:solidFill>
                <a:latin typeface="Avenir Next LT Pro" panose="020B0504020202020204" pitchFamily="34" charset="-18"/>
              </a:rPr>
              <a:t>in</a:t>
            </a:r>
            <a:r>
              <a:rPr lang="hr-HR" sz="2000" dirty="0">
                <a:solidFill>
                  <a:srgbClr val="7E0000"/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solidFill>
                  <a:srgbClr val="7E0000"/>
                </a:solidFill>
                <a:latin typeface="Avenir Next LT Pro" panose="020B0504020202020204" pitchFamily="34" charset="-18"/>
              </a:rPr>
              <a:t>your</a:t>
            </a:r>
            <a:r>
              <a:rPr lang="hr-HR" sz="2000" dirty="0">
                <a:solidFill>
                  <a:srgbClr val="7E0000"/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solidFill>
                  <a:srgbClr val="7E0000"/>
                </a:solidFill>
                <a:latin typeface="Avenir Next LT Pro" panose="020B0504020202020204" pitchFamily="34" charset="-18"/>
              </a:rPr>
              <a:t>bag</a:t>
            </a:r>
            <a:r>
              <a:rPr lang="hr-HR" sz="2000" dirty="0">
                <a:solidFill>
                  <a:srgbClr val="7E0000"/>
                </a:solidFill>
                <a:latin typeface="Avenir Next LT Pro" panose="020B0504020202020204" pitchFamily="34" charset="-18"/>
              </a:rPr>
              <a:t>?</a:t>
            </a:r>
          </a:p>
          <a:p>
            <a:r>
              <a:rPr lang="hr-HR" sz="2000" i="1" dirty="0">
                <a:solidFill>
                  <a:srgbClr val="7E0000"/>
                </a:solidFill>
                <a:latin typeface="Avenir Next LT Pro" panose="020B0504020202020204" pitchFamily="34" charset="-18"/>
              </a:rPr>
              <a:t>Koji školski pribor ti imaš u svojoj torbi?</a:t>
            </a:r>
          </a:p>
        </p:txBody>
      </p:sp>
    </p:spTree>
    <p:extLst>
      <p:ext uri="{BB962C8B-B14F-4D97-AF65-F5344CB8AC3E}">
        <p14:creationId xmlns:p14="http://schemas.microsoft.com/office/powerpoint/2010/main" val="188529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500"/>
                            </p:stCondLst>
                            <p:childTnLst>
                              <p:par>
                                <p:cTn id="5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  <p:bldP spid="19" grpId="0" build="allAtOnce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C3E03158-9C72-4B6A-A0A4-CDDA6B7C71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108149" cy="6858000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E799F032-C10E-4E48-BD24-C4A44D3F4CEB}"/>
              </a:ext>
            </a:extLst>
          </p:cNvPr>
          <p:cNvSpPr txBox="1"/>
          <p:nvPr/>
        </p:nvSpPr>
        <p:spPr>
          <a:xfrm>
            <a:off x="5348748" y="203826"/>
            <a:ext cx="68432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>
                <a:solidFill>
                  <a:srgbClr val="7E0000"/>
                </a:solidFill>
                <a:latin typeface="Avenir Next LT Pro" panose="020B0504020202020204" pitchFamily="34" charset="-18"/>
              </a:rPr>
              <a:t>Otvori svoj udžbenik DIP IN 5 na 6. stranici.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AB36C85D-6A42-4ADB-A53A-FC8C2A2D20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89815" y="799772"/>
            <a:ext cx="6914698" cy="274756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87DDA413-A744-4384-A65F-CBC6DA1A2C69}"/>
              </a:ext>
            </a:extLst>
          </p:cNvPr>
          <p:cNvSpPr txBox="1"/>
          <p:nvPr/>
        </p:nvSpPr>
        <p:spPr>
          <a:xfrm>
            <a:off x="7083853" y="964842"/>
            <a:ext cx="6843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>
                <a:solidFill>
                  <a:srgbClr val="7E0000"/>
                </a:solidFill>
                <a:latin typeface="Avenir Next LT Pro" panose="020B0504020202020204" pitchFamily="34" charset="-18"/>
              </a:rPr>
              <a:t>Pogledaj riječi u 1. zadatku!</a:t>
            </a:r>
            <a:br>
              <a:rPr lang="hr-HR" sz="2000" dirty="0">
                <a:solidFill>
                  <a:srgbClr val="7E0000"/>
                </a:solidFill>
                <a:latin typeface="Avenir Next LT Pro" panose="020B0504020202020204" pitchFamily="34" charset="-18"/>
              </a:rPr>
            </a:br>
            <a:r>
              <a:rPr lang="hr-HR" sz="2000" dirty="0">
                <a:solidFill>
                  <a:srgbClr val="7E0000"/>
                </a:solidFill>
                <a:latin typeface="Avenir Next LT Pro" panose="020B0504020202020204" pitchFamily="34" charset="-18"/>
              </a:rPr>
              <a:t>Znaš li njihovo značenje?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4501B601-DE2B-4701-A707-3FFC8EB05919}"/>
              </a:ext>
            </a:extLst>
          </p:cNvPr>
          <p:cNvSpPr txBox="1"/>
          <p:nvPr/>
        </p:nvSpPr>
        <p:spPr>
          <a:xfrm>
            <a:off x="5886111" y="2209921"/>
            <a:ext cx="11977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i="1" dirty="0">
                <a:solidFill>
                  <a:srgbClr val="7E0000"/>
                </a:solidFill>
                <a:latin typeface="Avenir Next LT Pro" panose="020B0504020202020204" pitchFamily="34" charset="-18"/>
              </a:rPr>
              <a:t>papuče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4966A020-F5D5-4692-A438-6C3FF2772CB2}"/>
              </a:ext>
            </a:extLst>
          </p:cNvPr>
          <p:cNvSpPr txBox="1"/>
          <p:nvPr/>
        </p:nvSpPr>
        <p:spPr>
          <a:xfrm>
            <a:off x="8895312" y="2209921"/>
            <a:ext cx="11977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i="1" dirty="0">
                <a:solidFill>
                  <a:srgbClr val="7E0000"/>
                </a:solidFill>
                <a:latin typeface="Avenir Next LT Pro" panose="020B0504020202020204" pitchFamily="34" charset="-18"/>
              </a:rPr>
              <a:t>učenici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FBDC8E6C-6AFC-4DEC-A112-3557F344509E}"/>
              </a:ext>
            </a:extLst>
          </p:cNvPr>
          <p:cNvSpPr txBox="1"/>
          <p:nvPr/>
        </p:nvSpPr>
        <p:spPr>
          <a:xfrm>
            <a:off x="5803988" y="2878627"/>
            <a:ext cx="11977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i="1" dirty="0">
                <a:solidFill>
                  <a:srgbClr val="7E0000"/>
                </a:solidFill>
                <a:latin typeface="Avenir Next LT Pro" panose="020B0504020202020204" pitchFamily="34" charset="-18"/>
              </a:rPr>
              <a:t>ocjene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A3109D9C-5894-41CD-9C13-4A3D00F8FDAE}"/>
              </a:ext>
            </a:extLst>
          </p:cNvPr>
          <p:cNvSpPr txBox="1"/>
          <p:nvPr/>
        </p:nvSpPr>
        <p:spPr>
          <a:xfrm>
            <a:off x="7573103" y="2878256"/>
            <a:ext cx="11977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i="1" dirty="0">
                <a:solidFill>
                  <a:srgbClr val="7E0000"/>
                </a:solidFill>
                <a:latin typeface="Avenir Next LT Pro" panose="020B0504020202020204" pitchFamily="34" charset="-18"/>
              </a:rPr>
              <a:t>pernica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BEA970AF-EDFC-48A1-8253-4185B1D895D8}"/>
              </a:ext>
            </a:extLst>
          </p:cNvPr>
          <p:cNvSpPr txBox="1"/>
          <p:nvPr/>
        </p:nvSpPr>
        <p:spPr>
          <a:xfrm>
            <a:off x="5222645" y="3751583"/>
            <a:ext cx="684325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>
                <a:solidFill>
                  <a:srgbClr val="7E0000"/>
                </a:solidFill>
                <a:latin typeface="Avenir Next LT Pro" panose="020B0504020202020204" pitchFamily="34" charset="-18"/>
              </a:rPr>
              <a:t>Poslušaj zvučni zapis i nadopuni tekst pjesme!</a:t>
            </a:r>
          </a:p>
          <a:p>
            <a:endParaRPr lang="hr-HR" sz="2000" dirty="0">
              <a:solidFill>
                <a:schemeClr val="bg1"/>
              </a:solidFill>
              <a:latin typeface="Avenir Next LT Pro" panose="020B0504020202020204" pitchFamily="34" charset="-18"/>
            </a:endParaRPr>
          </a:p>
          <a:p>
            <a:r>
              <a:rPr lang="hr-HR" sz="2000" dirty="0">
                <a:solidFill>
                  <a:schemeClr val="bg1"/>
                </a:solidFill>
                <a:latin typeface="Avenir Next LT Pro" panose="020B0504020202020204" pitchFamily="34" charset="-18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https://www.e-sfera.hr/dodatni-digitalni-sadrzaji/4209c607-1097-4aa5-a68e-7f77788a09fc/assets/audio/01_starting_up_recipe_for_good_pupil.mp3</a:t>
            </a:r>
            <a:endParaRPr lang="hr-HR" sz="2000" dirty="0">
              <a:solidFill>
                <a:schemeClr val="bg1"/>
              </a:solidFill>
              <a:latin typeface="Avenir Next LT Pro" panose="020B0504020202020204" pitchFamily="34" charset="-18"/>
            </a:endParaRPr>
          </a:p>
          <a:p>
            <a:endParaRPr lang="hr-HR" sz="2000" dirty="0">
              <a:solidFill>
                <a:schemeClr val="bg1"/>
              </a:solidFill>
              <a:latin typeface="Avenir Next LT Pro" panose="020B0504020202020204" pitchFamily="34" charset="-18"/>
            </a:endParaRPr>
          </a:p>
          <a:p>
            <a:endParaRPr lang="hr-HR" sz="2000" dirty="0">
              <a:solidFill>
                <a:schemeClr val="bg1"/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05_01_starting_up_recipe_for_good_pupil">
            <a:hlinkClick r:id="" action="ppaction://media"/>
            <a:extLst>
              <a:ext uri="{FF2B5EF4-FFF2-40B4-BE49-F238E27FC236}">
                <a16:creationId xmlns:a16="http://schemas.microsoft.com/office/drawing/2014/main" id="{7F66D8D8-2497-42CC-AF85-AB5BA301530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200679" y="428196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906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764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C3E03158-9C72-4B6A-A0A4-CDDA6B7C71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08149" cy="6858000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E799F032-C10E-4E48-BD24-C4A44D3F4CEB}"/>
              </a:ext>
            </a:extLst>
          </p:cNvPr>
          <p:cNvSpPr txBox="1"/>
          <p:nvPr/>
        </p:nvSpPr>
        <p:spPr>
          <a:xfrm>
            <a:off x="5348748" y="203826"/>
            <a:ext cx="68432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>
                <a:solidFill>
                  <a:srgbClr val="7E0000"/>
                </a:solidFill>
                <a:latin typeface="Avenir Next LT Pro" panose="020B0504020202020204" pitchFamily="34" charset="-18"/>
              </a:rPr>
              <a:t>PROVJERI!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0011C959-151C-4D32-99BB-95A70CEB8F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0029" y="688489"/>
            <a:ext cx="7379241" cy="579736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577AA083-F6A8-4A43-8C66-5F17DEE501F4}"/>
              </a:ext>
            </a:extLst>
          </p:cNvPr>
          <p:cNvSpPr txBox="1"/>
          <p:nvPr/>
        </p:nvSpPr>
        <p:spPr>
          <a:xfrm>
            <a:off x="6688826" y="892315"/>
            <a:ext cx="2081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i="1" dirty="0" err="1">
                <a:solidFill>
                  <a:srgbClr val="7E0000"/>
                </a:solidFill>
                <a:latin typeface="Avenir Next LT Pro" panose="020B0504020202020204" pitchFamily="34" charset="-18"/>
              </a:rPr>
              <a:t>pupils</a:t>
            </a:r>
            <a:endParaRPr lang="hr-HR" sz="2000" i="1" dirty="0">
              <a:solidFill>
                <a:srgbClr val="7E0000"/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1261F864-83BB-41BA-9CEB-72B5BCC22A20}"/>
              </a:ext>
            </a:extLst>
          </p:cNvPr>
          <p:cNvSpPr txBox="1"/>
          <p:nvPr/>
        </p:nvSpPr>
        <p:spPr>
          <a:xfrm>
            <a:off x="7191431" y="1937882"/>
            <a:ext cx="2081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i="1" dirty="0" err="1">
                <a:solidFill>
                  <a:srgbClr val="7E0000"/>
                </a:solidFill>
                <a:latin typeface="Avenir Next LT Pro" panose="020B0504020202020204" pitchFamily="34" charset="-18"/>
              </a:rPr>
              <a:t>pencil</a:t>
            </a:r>
            <a:r>
              <a:rPr lang="hr-HR" sz="2000" i="1" dirty="0">
                <a:solidFill>
                  <a:srgbClr val="7E0000"/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solidFill>
                  <a:srgbClr val="7E0000"/>
                </a:solidFill>
                <a:latin typeface="Avenir Next LT Pro" panose="020B0504020202020204" pitchFamily="34" charset="-18"/>
              </a:rPr>
              <a:t>box</a:t>
            </a:r>
            <a:endParaRPr lang="hr-HR" sz="2000" i="1" dirty="0">
              <a:solidFill>
                <a:srgbClr val="7E0000"/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1484D55F-7CDD-45C6-A89C-E497D6BC1D4F}"/>
              </a:ext>
            </a:extLst>
          </p:cNvPr>
          <p:cNvSpPr txBox="1"/>
          <p:nvPr/>
        </p:nvSpPr>
        <p:spPr>
          <a:xfrm>
            <a:off x="7300245" y="2589186"/>
            <a:ext cx="2081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i="1" dirty="0" err="1">
                <a:solidFill>
                  <a:srgbClr val="7E0000"/>
                </a:solidFill>
                <a:latin typeface="Avenir Next LT Pro" panose="020B0504020202020204" pitchFamily="34" charset="-18"/>
              </a:rPr>
              <a:t>slippers</a:t>
            </a:r>
            <a:endParaRPr lang="hr-HR" sz="2000" i="1" dirty="0">
              <a:solidFill>
                <a:srgbClr val="7E0000"/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BD4180C3-B590-4DC9-992E-6E899546AC74}"/>
              </a:ext>
            </a:extLst>
          </p:cNvPr>
          <p:cNvSpPr txBox="1"/>
          <p:nvPr/>
        </p:nvSpPr>
        <p:spPr>
          <a:xfrm>
            <a:off x="4857714" y="4605497"/>
            <a:ext cx="2081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i="1" dirty="0" err="1">
                <a:solidFill>
                  <a:srgbClr val="7E0000"/>
                </a:solidFill>
                <a:latin typeface="Avenir Next LT Pro" panose="020B0504020202020204" pitchFamily="34" charset="-18"/>
              </a:rPr>
              <a:t>teachers</a:t>
            </a:r>
            <a:endParaRPr lang="hr-HR" sz="2000" i="1" dirty="0">
              <a:solidFill>
                <a:srgbClr val="7E0000"/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89DBACAC-98D5-4F0A-9E30-66A3483CE66E}"/>
              </a:ext>
            </a:extLst>
          </p:cNvPr>
          <p:cNvSpPr txBox="1"/>
          <p:nvPr/>
        </p:nvSpPr>
        <p:spPr>
          <a:xfrm>
            <a:off x="6529255" y="5261712"/>
            <a:ext cx="2081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i="1" dirty="0" err="1">
                <a:solidFill>
                  <a:srgbClr val="7E0000"/>
                </a:solidFill>
                <a:latin typeface="Avenir Next LT Pro" panose="020B0504020202020204" pitchFamily="34" charset="-18"/>
              </a:rPr>
              <a:t>marks</a:t>
            </a:r>
            <a:endParaRPr lang="hr-HR" sz="2000" i="1" dirty="0">
              <a:solidFill>
                <a:srgbClr val="7E0000"/>
              </a:solidFill>
              <a:latin typeface="Avenir Next LT Pro" panose="020B0504020202020204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7160807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7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AAC744B8-469A-4EDC-A58F-1E62BA01663A}"/>
              </a:ext>
            </a:extLst>
          </p:cNvPr>
          <p:cNvSpPr txBox="1"/>
          <p:nvPr/>
        </p:nvSpPr>
        <p:spPr>
          <a:xfrm>
            <a:off x="2674374" y="1356972"/>
            <a:ext cx="684325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i="1" dirty="0">
                <a:solidFill>
                  <a:srgbClr val="7E0000"/>
                </a:solidFill>
                <a:latin typeface="Avenir Next LT Pro" panose="020B0504020202020204" pitchFamily="34" charset="-18"/>
              </a:rPr>
              <a:t>Jesi li razumio sve riječi?</a:t>
            </a:r>
          </a:p>
          <a:p>
            <a:endParaRPr lang="hr-HR" sz="2000" dirty="0">
              <a:solidFill>
                <a:srgbClr val="7E0000"/>
              </a:solidFill>
              <a:latin typeface="Avenir Next LT Pro" panose="020B0504020202020204" pitchFamily="34" charset="-18"/>
            </a:endParaRPr>
          </a:p>
          <a:p>
            <a:r>
              <a:rPr lang="hr-HR" sz="2000" b="1" dirty="0" err="1">
                <a:solidFill>
                  <a:srgbClr val="7E0000"/>
                </a:solidFill>
                <a:latin typeface="Avenir Next LT Pro" panose="020B0504020202020204" pitchFamily="34" charset="-18"/>
              </a:rPr>
              <a:t>recipe</a:t>
            </a:r>
            <a:r>
              <a:rPr lang="hr-HR" sz="2000" dirty="0">
                <a:solidFill>
                  <a:srgbClr val="7E0000"/>
                </a:solidFill>
                <a:latin typeface="Avenir Next LT Pro" panose="020B0504020202020204" pitchFamily="34" charset="-18"/>
              </a:rPr>
              <a:t>				</a:t>
            </a:r>
            <a:r>
              <a:rPr lang="hr-HR" sz="2000" i="1" dirty="0">
                <a:solidFill>
                  <a:srgbClr val="7E0000"/>
                </a:solidFill>
                <a:latin typeface="Avenir Next LT Pro" panose="020B0504020202020204" pitchFamily="34" charset="-18"/>
              </a:rPr>
              <a:t>recept</a:t>
            </a:r>
          </a:p>
          <a:p>
            <a:r>
              <a:rPr lang="hr-HR" sz="2000" b="1" dirty="0" err="1">
                <a:solidFill>
                  <a:srgbClr val="7E0000"/>
                </a:solidFill>
                <a:latin typeface="Avenir Next LT Pro" panose="020B0504020202020204" pitchFamily="34" charset="-18"/>
              </a:rPr>
              <a:t>backpack</a:t>
            </a:r>
            <a:r>
              <a:rPr lang="hr-HR" sz="2000" b="1" dirty="0">
                <a:solidFill>
                  <a:srgbClr val="7E0000"/>
                </a:solidFill>
                <a:latin typeface="Avenir Next LT Pro" panose="020B0504020202020204" pitchFamily="34" charset="-18"/>
              </a:rPr>
              <a:t>			</a:t>
            </a:r>
            <a:r>
              <a:rPr lang="hr-HR" sz="2000" i="1" dirty="0">
                <a:solidFill>
                  <a:srgbClr val="7E0000"/>
                </a:solidFill>
                <a:latin typeface="Avenir Next LT Pro" panose="020B0504020202020204" pitchFamily="34" charset="-18"/>
              </a:rPr>
              <a:t>ruksak</a:t>
            </a:r>
            <a:endParaRPr lang="hr-HR" sz="2000" b="1" dirty="0">
              <a:solidFill>
                <a:srgbClr val="7E0000"/>
              </a:solidFill>
              <a:latin typeface="Avenir Next LT Pro" panose="020B0504020202020204" pitchFamily="34" charset="-18"/>
            </a:endParaRPr>
          </a:p>
          <a:p>
            <a:r>
              <a:rPr lang="hr-HR" sz="2000" b="1" dirty="0" err="1">
                <a:solidFill>
                  <a:srgbClr val="7E0000"/>
                </a:solidFill>
                <a:latin typeface="Avenir Next LT Pro" panose="020B0504020202020204" pitchFamily="34" charset="-18"/>
              </a:rPr>
              <a:t>instead</a:t>
            </a:r>
            <a:r>
              <a:rPr lang="hr-HR" sz="2000" b="1" dirty="0">
                <a:solidFill>
                  <a:srgbClr val="7E0000"/>
                </a:solidFill>
                <a:latin typeface="Avenir Next LT Pro" panose="020B0504020202020204" pitchFamily="34" charset="-18"/>
              </a:rPr>
              <a:t>				</a:t>
            </a:r>
            <a:r>
              <a:rPr lang="hr-HR" sz="2000" i="1" dirty="0">
                <a:solidFill>
                  <a:srgbClr val="7E0000"/>
                </a:solidFill>
                <a:latin typeface="Avenir Next LT Pro" panose="020B0504020202020204" pitchFamily="34" charset="-18"/>
              </a:rPr>
              <a:t>umjesto</a:t>
            </a:r>
          </a:p>
          <a:p>
            <a:r>
              <a:rPr lang="hr-HR" sz="2000" b="1" dirty="0" err="1">
                <a:solidFill>
                  <a:srgbClr val="7E0000"/>
                </a:solidFill>
                <a:latin typeface="Avenir Next LT Pro" panose="020B0504020202020204" pitchFamily="34" charset="-18"/>
              </a:rPr>
              <a:t>scissors</a:t>
            </a:r>
            <a:r>
              <a:rPr lang="hr-HR" sz="2000" b="1" dirty="0">
                <a:solidFill>
                  <a:srgbClr val="7E0000"/>
                </a:solidFill>
                <a:latin typeface="Avenir Next LT Pro" panose="020B0504020202020204" pitchFamily="34" charset="-18"/>
              </a:rPr>
              <a:t>			</a:t>
            </a:r>
            <a:r>
              <a:rPr lang="hr-HR" sz="2000" i="1" dirty="0">
                <a:solidFill>
                  <a:srgbClr val="7E0000"/>
                </a:solidFill>
                <a:latin typeface="Avenir Next LT Pro" panose="020B0504020202020204" pitchFamily="34" charset="-18"/>
              </a:rPr>
              <a:t>škare</a:t>
            </a:r>
          </a:p>
          <a:p>
            <a:r>
              <a:rPr lang="hr-HR" sz="2000" b="1" dirty="0" err="1">
                <a:solidFill>
                  <a:srgbClr val="7E0000"/>
                </a:solidFill>
                <a:latin typeface="Avenir Next LT Pro" panose="020B0504020202020204" pitchFamily="34" charset="-18"/>
              </a:rPr>
              <a:t>glue</a:t>
            </a:r>
            <a:r>
              <a:rPr lang="hr-HR" sz="2000" b="1" dirty="0">
                <a:solidFill>
                  <a:srgbClr val="7E0000"/>
                </a:solidFill>
                <a:latin typeface="Avenir Next LT Pro" panose="020B0504020202020204" pitchFamily="34" charset="-18"/>
              </a:rPr>
              <a:t>				</a:t>
            </a:r>
            <a:r>
              <a:rPr lang="hr-HR" sz="2000" i="1" dirty="0">
                <a:solidFill>
                  <a:srgbClr val="7E0000"/>
                </a:solidFill>
                <a:latin typeface="Avenir Next LT Pro" panose="020B0504020202020204" pitchFamily="34" charset="-18"/>
              </a:rPr>
              <a:t>ljepilo</a:t>
            </a:r>
          </a:p>
          <a:p>
            <a:r>
              <a:rPr lang="hr-HR" sz="2000" b="1" dirty="0" err="1">
                <a:solidFill>
                  <a:srgbClr val="7E0000"/>
                </a:solidFill>
                <a:latin typeface="Avenir Next LT Pro" panose="020B0504020202020204" pitchFamily="34" charset="-18"/>
              </a:rPr>
              <a:t>form</a:t>
            </a:r>
            <a:r>
              <a:rPr lang="hr-HR" sz="2000" b="1" dirty="0">
                <a:solidFill>
                  <a:srgbClr val="7E0000"/>
                </a:solidFill>
                <a:latin typeface="Avenir Next LT Pro" panose="020B0504020202020204" pitchFamily="34" charset="-18"/>
              </a:rPr>
              <a:t>				</a:t>
            </a:r>
            <a:r>
              <a:rPr lang="hr-HR" sz="2000" i="1" dirty="0">
                <a:solidFill>
                  <a:srgbClr val="7E0000"/>
                </a:solidFill>
                <a:latin typeface="Avenir Next LT Pro" panose="020B0504020202020204" pitchFamily="34" charset="-18"/>
              </a:rPr>
              <a:t>razred</a:t>
            </a:r>
          </a:p>
          <a:p>
            <a:r>
              <a:rPr lang="hr-HR" sz="2000" b="1" dirty="0" err="1">
                <a:solidFill>
                  <a:srgbClr val="7E0000"/>
                </a:solidFill>
                <a:latin typeface="Avenir Next LT Pro" panose="020B0504020202020204" pitchFamily="34" charset="-18"/>
              </a:rPr>
              <a:t>fun</a:t>
            </a:r>
            <a:r>
              <a:rPr lang="hr-HR" sz="2000" b="1" dirty="0">
                <a:solidFill>
                  <a:srgbClr val="7E0000"/>
                </a:solidFill>
                <a:latin typeface="Avenir Next LT Pro" panose="020B0504020202020204" pitchFamily="34" charset="-18"/>
              </a:rPr>
              <a:t>				</a:t>
            </a:r>
            <a:r>
              <a:rPr lang="hr-HR" sz="2000" i="1" dirty="0">
                <a:solidFill>
                  <a:srgbClr val="7E0000"/>
                </a:solidFill>
                <a:latin typeface="Avenir Next LT Pro" panose="020B0504020202020204" pitchFamily="34" charset="-18"/>
              </a:rPr>
              <a:t>zabavan</a:t>
            </a:r>
          </a:p>
          <a:p>
            <a:r>
              <a:rPr lang="hr-HR" sz="2000" b="1" dirty="0" err="1">
                <a:solidFill>
                  <a:srgbClr val="7E0000"/>
                </a:solidFill>
                <a:latin typeface="Avenir Next LT Pro" panose="020B0504020202020204" pitchFamily="34" charset="-18"/>
              </a:rPr>
              <a:t>cool</a:t>
            </a:r>
            <a:r>
              <a:rPr lang="hr-HR" sz="2000" b="1" dirty="0">
                <a:solidFill>
                  <a:srgbClr val="7E0000"/>
                </a:solidFill>
                <a:latin typeface="Avenir Next LT Pro" panose="020B0504020202020204" pitchFamily="34" charset="-18"/>
              </a:rPr>
              <a:t>				</a:t>
            </a:r>
            <a:r>
              <a:rPr lang="hr-HR" sz="2000" i="1" dirty="0">
                <a:solidFill>
                  <a:srgbClr val="7E0000"/>
                </a:solidFill>
                <a:latin typeface="Avenir Next LT Pro" panose="020B0504020202020204" pitchFamily="34" charset="-18"/>
              </a:rPr>
              <a:t>fora</a:t>
            </a:r>
            <a:endParaRPr lang="hr-HR" sz="2000" b="1" dirty="0">
              <a:solidFill>
                <a:srgbClr val="7E0000"/>
              </a:solidFill>
              <a:latin typeface="Avenir Next LT Pro" panose="020B0504020202020204" pitchFamily="34" charset="-18"/>
            </a:endParaRPr>
          </a:p>
          <a:p>
            <a:r>
              <a:rPr lang="hr-HR" sz="2000" b="1" dirty="0" err="1">
                <a:solidFill>
                  <a:srgbClr val="7E0000"/>
                </a:solidFill>
                <a:latin typeface="Avenir Next LT Pro" panose="020B0504020202020204" pitchFamily="34" charset="-18"/>
              </a:rPr>
              <a:t>crisps</a:t>
            </a:r>
            <a:r>
              <a:rPr lang="hr-HR" sz="2000" b="1" dirty="0">
                <a:solidFill>
                  <a:srgbClr val="7E0000"/>
                </a:solidFill>
                <a:latin typeface="Avenir Next LT Pro" panose="020B0504020202020204" pitchFamily="34" charset="-18"/>
              </a:rPr>
              <a:t>				</a:t>
            </a:r>
            <a:r>
              <a:rPr lang="hr-HR" sz="2000" i="1" dirty="0">
                <a:solidFill>
                  <a:srgbClr val="7E0000"/>
                </a:solidFill>
                <a:latin typeface="Avenir Next LT Pro" panose="020B0504020202020204" pitchFamily="34" charset="-18"/>
              </a:rPr>
              <a:t>grickalice</a:t>
            </a:r>
          </a:p>
          <a:p>
            <a:endParaRPr lang="hr-HR" sz="2000" dirty="0">
              <a:solidFill>
                <a:srgbClr val="7E0000"/>
              </a:solidFill>
              <a:latin typeface="Avenir Next LT Pro" panose="020B0504020202020204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2177539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C3E03158-9C72-4B6A-A0A4-CDDA6B7C71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06"/>
            <a:ext cx="5108149" cy="6822588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E799F032-C10E-4E48-BD24-C4A44D3F4CEB}"/>
              </a:ext>
            </a:extLst>
          </p:cNvPr>
          <p:cNvSpPr txBox="1"/>
          <p:nvPr/>
        </p:nvSpPr>
        <p:spPr>
          <a:xfrm>
            <a:off x="5348748" y="203826"/>
            <a:ext cx="68432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>
                <a:solidFill>
                  <a:srgbClr val="7E0000"/>
                </a:solidFill>
                <a:latin typeface="Avenir Next LT Pro" panose="020B0504020202020204" pitchFamily="34" charset="-18"/>
              </a:rPr>
              <a:t>Otvori svoj udžbenik DIP IN 5 na 7. stranici.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1D83E288-93C8-46CA-B07A-B7411D49B3F9}"/>
              </a:ext>
            </a:extLst>
          </p:cNvPr>
          <p:cNvSpPr txBox="1"/>
          <p:nvPr/>
        </p:nvSpPr>
        <p:spPr>
          <a:xfrm>
            <a:off x="5348748" y="603936"/>
            <a:ext cx="68432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>
                <a:solidFill>
                  <a:srgbClr val="7E0000"/>
                </a:solidFill>
                <a:latin typeface="Avenir Next LT Pro" panose="020B0504020202020204" pitchFamily="34" charset="-18"/>
              </a:rPr>
              <a:t>Rečenice navedene u 1. zadatku možeš čuti na gotovo svakom satu engleskog jezika! Neke od njih izgovara učitelj (T/</a:t>
            </a:r>
            <a:r>
              <a:rPr lang="hr-HR" sz="2000" dirty="0" err="1">
                <a:solidFill>
                  <a:srgbClr val="7E0000"/>
                </a:solidFill>
                <a:latin typeface="Avenir Next LT Pro" panose="020B0504020202020204" pitchFamily="34" charset="-18"/>
              </a:rPr>
              <a:t>teacher</a:t>
            </a:r>
            <a:r>
              <a:rPr lang="hr-HR" sz="2000" dirty="0">
                <a:solidFill>
                  <a:srgbClr val="7E0000"/>
                </a:solidFill>
                <a:latin typeface="Avenir Next LT Pro" panose="020B0504020202020204" pitchFamily="34" charset="-18"/>
              </a:rPr>
              <a:t>), a neke učenik (P/</a:t>
            </a:r>
            <a:r>
              <a:rPr lang="hr-HR" sz="2000" dirty="0" err="1">
                <a:solidFill>
                  <a:srgbClr val="7E0000"/>
                </a:solidFill>
                <a:latin typeface="Avenir Next LT Pro" panose="020B0504020202020204" pitchFamily="34" charset="-18"/>
              </a:rPr>
              <a:t>pupil</a:t>
            </a:r>
            <a:r>
              <a:rPr lang="hr-HR" sz="2000" dirty="0">
                <a:solidFill>
                  <a:srgbClr val="7E0000"/>
                </a:solidFill>
                <a:latin typeface="Avenir Next LT Pro" panose="020B0504020202020204" pitchFamily="34" charset="-18"/>
              </a:rPr>
              <a:t>). Označi tko izgovara koju rečenicu!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D0E50B1B-824F-4447-B8A7-A2ED3A1B5990}"/>
              </a:ext>
            </a:extLst>
          </p:cNvPr>
          <p:cNvSpPr txBox="1"/>
          <p:nvPr/>
        </p:nvSpPr>
        <p:spPr>
          <a:xfrm>
            <a:off x="1606881" y="506306"/>
            <a:ext cx="6843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7E0000"/>
                </a:solidFill>
                <a:latin typeface="Avenir Next LT Pro" panose="020B0504020202020204" pitchFamily="34" charset="-18"/>
              </a:rPr>
              <a:t>Izrazi koje koristimo u učionici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9EC63CC8-AA2C-4A75-BD83-A294406574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3967" y="2327485"/>
            <a:ext cx="7779775" cy="370298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4336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7274BDE3-4560-4D53-919D-570A736C6C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925" y="255701"/>
            <a:ext cx="4022837" cy="3226157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EAEEBE26-EAD5-465C-B43B-886EE78690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925" y="3406552"/>
            <a:ext cx="4022142" cy="3225600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5F1E0C4B-2349-46EE-8A7F-26AE0F35DC39}"/>
              </a:ext>
            </a:extLst>
          </p:cNvPr>
          <p:cNvSpPr txBox="1"/>
          <p:nvPr/>
        </p:nvSpPr>
        <p:spPr>
          <a:xfrm>
            <a:off x="4630975" y="266459"/>
            <a:ext cx="6843252" cy="7171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1950" i="1" dirty="0">
                <a:solidFill>
                  <a:srgbClr val="7E0000"/>
                </a:solidFill>
                <a:latin typeface="Avenir Next LT Pro" panose="020B0504020202020204" pitchFamily="34" charset="-18"/>
              </a:rPr>
              <a:t>Mogu li izaći van (iz učionice)?</a:t>
            </a:r>
          </a:p>
          <a:p>
            <a:pPr>
              <a:lnSpc>
                <a:spcPct val="150000"/>
              </a:lnSpc>
            </a:pPr>
            <a:r>
              <a:rPr lang="hr-HR" sz="1950" i="1" dirty="0">
                <a:solidFill>
                  <a:srgbClr val="7E0000"/>
                </a:solidFill>
                <a:latin typeface="Avenir Next LT Pro" panose="020B0504020202020204" pitchFamily="34" charset="-18"/>
              </a:rPr>
              <a:t>Tko je odsutan? </a:t>
            </a:r>
          </a:p>
          <a:p>
            <a:pPr>
              <a:lnSpc>
                <a:spcPct val="150000"/>
              </a:lnSpc>
            </a:pPr>
            <a:r>
              <a:rPr lang="hr-HR" sz="1950" i="1" dirty="0">
                <a:solidFill>
                  <a:srgbClr val="7E0000"/>
                </a:solidFill>
                <a:latin typeface="Avenir Next LT Pro" panose="020B0504020202020204" pitchFamily="34" charset="-18"/>
              </a:rPr>
              <a:t>Što imamo za domaću zadaću?</a:t>
            </a:r>
          </a:p>
          <a:p>
            <a:pPr>
              <a:lnSpc>
                <a:spcPct val="150000"/>
              </a:lnSpc>
            </a:pPr>
            <a:r>
              <a:rPr lang="hr-HR" sz="1950" i="1" dirty="0">
                <a:solidFill>
                  <a:srgbClr val="7E0000"/>
                </a:solidFill>
                <a:latin typeface="Avenir Next LT Pro" panose="020B0504020202020204" pitchFamily="34" charset="-18"/>
              </a:rPr>
              <a:t>Otvorite svoje knjige na 8. stranici.</a:t>
            </a:r>
          </a:p>
          <a:p>
            <a:pPr>
              <a:lnSpc>
                <a:spcPct val="150000"/>
              </a:lnSpc>
            </a:pPr>
            <a:r>
              <a:rPr lang="hr-HR" sz="1950" i="1" dirty="0">
                <a:solidFill>
                  <a:srgbClr val="7E0000"/>
                </a:solidFill>
                <a:latin typeface="Avenir Next LT Pro" panose="020B0504020202020204" pitchFamily="34" charset="-18"/>
              </a:rPr>
              <a:t>Izvoli!</a:t>
            </a:r>
          </a:p>
          <a:p>
            <a:pPr>
              <a:lnSpc>
                <a:spcPct val="150000"/>
              </a:lnSpc>
            </a:pPr>
            <a:r>
              <a:rPr lang="hr-HR" sz="1950" i="1" dirty="0">
                <a:solidFill>
                  <a:srgbClr val="7E0000"/>
                </a:solidFill>
                <a:latin typeface="Avenir Next LT Pro" panose="020B0504020202020204" pitchFamily="34" charset="-18"/>
              </a:rPr>
              <a:t>Tko želi čitati?</a:t>
            </a:r>
          </a:p>
          <a:p>
            <a:pPr>
              <a:lnSpc>
                <a:spcPct val="150000"/>
              </a:lnSpc>
            </a:pPr>
            <a:r>
              <a:rPr lang="hr-HR" sz="1950" i="1" dirty="0">
                <a:solidFill>
                  <a:srgbClr val="7E0000"/>
                </a:solidFill>
                <a:latin typeface="Avenir Next LT Pro" panose="020B0504020202020204" pitchFamily="34" charset="-18"/>
              </a:rPr>
              <a:t>Kako kažemo „pčela” na engleskom jeziku?</a:t>
            </a:r>
          </a:p>
          <a:p>
            <a:pPr>
              <a:lnSpc>
                <a:spcPct val="150000"/>
              </a:lnSpc>
            </a:pPr>
            <a:r>
              <a:rPr lang="hr-HR" sz="1950" i="1" dirty="0">
                <a:solidFill>
                  <a:srgbClr val="7E0000"/>
                </a:solidFill>
                <a:latin typeface="Avenir Next LT Pro" panose="020B0504020202020204" pitchFamily="34" charset="-18"/>
              </a:rPr>
              <a:t>Možete li ponoviti?</a:t>
            </a:r>
          </a:p>
          <a:p>
            <a:pPr>
              <a:lnSpc>
                <a:spcPct val="150000"/>
              </a:lnSpc>
            </a:pPr>
            <a:r>
              <a:rPr lang="hr-HR" sz="1950" i="1" dirty="0">
                <a:solidFill>
                  <a:srgbClr val="7E0000"/>
                </a:solidFill>
                <a:latin typeface="Avenir Next LT Pro" panose="020B0504020202020204" pitchFamily="34" charset="-18"/>
              </a:rPr>
              <a:t>Završio sam!</a:t>
            </a:r>
          </a:p>
          <a:p>
            <a:pPr>
              <a:lnSpc>
                <a:spcPct val="150000"/>
              </a:lnSpc>
            </a:pPr>
            <a:r>
              <a:rPr lang="hr-HR" sz="1950" i="1" dirty="0">
                <a:solidFill>
                  <a:srgbClr val="7E0000"/>
                </a:solidFill>
                <a:latin typeface="Avenir Next LT Pro" panose="020B0504020202020204" pitchFamily="34" charset="-18"/>
              </a:rPr>
              <a:t>Oprostite što kasnim.</a:t>
            </a:r>
          </a:p>
          <a:p>
            <a:pPr>
              <a:lnSpc>
                <a:spcPct val="150000"/>
              </a:lnSpc>
            </a:pPr>
            <a:r>
              <a:rPr lang="hr-HR" sz="1950" i="1" dirty="0">
                <a:solidFill>
                  <a:srgbClr val="7E0000"/>
                </a:solidFill>
                <a:latin typeface="Avenir Next LT Pro" panose="020B0504020202020204" pitchFamily="34" charset="-18"/>
              </a:rPr>
              <a:t>Hvala.</a:t>
            </a:r>
          </a:p>
          <a:p>
            <a:pPr>
              <a:lnSpc>
                <a:spcPct val="150000"/>
              </a:lnSpc>
            </a:pPr>
            <a:r>
              <a:rPr lang="hr-HR" sz="1950" i="1" dirty="0">
                <a:solidFill>
                  <a:srgbClr val="7E0000"/>
                </a:solidFill>
                <a:latin typeface="Avenir Next LT Pro" panose="020B0504020202020204" pitchFamily="34" charset="-18"/>
              </a:rPr>
              <a:t>Što znači riječ „</a:t>
            </a:r>
            <a:r>
              <a:rPr lang="hr-HR" sz="1950" i="1" dirty="0" err="1">
                <a:solidFill>
                  <a:srgbClr val="7E0000"/>
                </a:solidFill>
                <a:latin typeface="Avenir Next LT Pro" panose="020B0504020202020204" pitchFamily="34" charset="-18"/>
              </a:rPr>
              <a:t>dangerous</a:t>
            </a:r>
            <a:r>
              <a:rPr lang="hr-HR" sz="1950" i="1" dirty="0">
                <a:solidFill>
                  <a:srgbClr val="7E0000"/>
                </a:solidFill>
                <a:latin typeface="Avenir Next LT Pro" panose="020B0504020202020204" pitchFamily="34" charset="-18"/>
              </a:rPr>
              <a:t>”?</a:t>
            </a:r>
          </a:p>
          <a:p>
            <a:pPr>
              <a:lnSpc>
                <a:spcPct val="150000"/>
              </a:lnSpc>
            </a:pPr>
            <a:r>
              <a:rPr lang="hr-HR" sz="1950" i="1" dirty="0">
                <a:solidFill>
                  <a:srgbClr val="7E0000"/>
                </a:solidFill>
                <a:latin typeface="Avenir Next LT Pro" panose="020B0504020202020204" pitchFamily="34" charset="-18"/>
              </a:rPr>
              <a:t>Prepišite ovo u svoju bilježnicu!</a:t>
            </a:r>
          </a:p>
          <a:p>
            <a:pPr>
              <a:lnSpc>
                <a:spcPct val="150000"/>
              </a:lnSpc>
            </a:pPr>
            <a:r>
              <a:rPr lang="hr-HR" sz="1950" i="1" dirty="0">
                <a:solidFill>
                  <a:srgbClr val="7E0000"/>
                </a:solidFill>
                <a:latin typeface="Avenir Next LT Pro" panose="020B0504020202020204" pitchFamily="34" charset="-18"/>
              </a:rPr>
              <a:t>Budite tiho!</a:t>
            </a:r>
            <a:endParaRPr lang="hr-HR" sz="1950" i="1" dirty="0">
              <a:solidFill>
                <a:schemeClr val="bg1"/>
              </a:solidFill>
              <a:latin typeface="Avenir Next LT Pro" panose="020B0504020202020204" pitchFamily="34" charset="-18"/>
            </a:endParaRPr>
          </a:p>
          <a:p>
            <a:endParaRPr lang="hr-HR" sz="2000" dirty="0">
              <a:solidFill>
                <a:schemeClr val="bg1"/>
              </a:solidFill>
              <a:latin typeface="Avenir Next LT Pro" panose="020B0504020202020204" pitchFamily="34" charset="-18"/>
            </a:endParaRPr>
          </a:p>
          <a:p>
            <a:endParaRPr lang="hr-HR" sz="2000" dirty="0">
              <a:solidFill>
                <a:schemeClr val="bg1"/>
              </a:solidFill>
              <a:latin typeface="Avenir Next LT Pro" panose="020B0504020202020204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852019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kstniOkvir 14">
            <a:extLst>
              <a:ext uri="{FF2B5EF4-FFF2-40B4-BE49-F238E27FC236}">
                <a16:creationId xmlns:a16="http://schemas.microsoft.com/office/drawing/2014/main" id="{BEA970AF-EDFC-48A1-8253-4185B1D895D8}"/>
              </a:ext>
            </a:extLst>
          </p:cNvPr>
          <p:cNvSpPr txBox="1"/>
          <p:nvPr/>
        </p:nvSpPr>
        <p:spPr>
          <a:xfrm>
            <a:off x="580913" y="4586761"/>
            <a:ext cx="865990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>
                <a:solidFill>
                  <a:srgbClr val="7E0000"/>
                </a:solidFill>
                <a:latin typeface="Avenir Next LT Pro" panose="020B0504020202020204" pitchFamily="34" charset="-18"/>
              </a:rPr>
              <a:t>Poslušaj zvučni zapis i stavi kvačicu pored rečenica koje čuješ!</a:t>
            </a:r>
          </a:p>
          <a:p>
            <a:endParaRPr lang="hr-HR" sz="2000" dirty="0">
              <a:solidFill>
                <a:schemeClr val="bg1"/>
              </a:solidFill>
              <a:latin typeface="Avenir Next LT Pro" panose="020B0504020202020204" pitchFamily="34" charset="-18"/>
            </a:endParaRPr>
          </a:p>
          <a:p>
            <a:r>
              <a:rPr lang="hr-HR" sz="2000" dirty="0">
                <a:solidFill>
                  <a:schemeClr val="bg1"/>
                </a:solidFill>
                <a:latin typeface="Avenir Next LT Pro" panose="020B0504020202020204" pitchFamily="34" charset="-18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https://www.e-sfera.hr/dodatni-digitalni-sadrzaji/4209c607-1097-4aa5-a68e-7f77788a09fc/assets/audio/02_starting_up_classroom_language.mp3</a:t>
            </a:r>
            <a:endParaRPr lang="hr-HR" sz="2000" dirty="0">
              <a:solidFill>
                <a:schemeClr val="bg1"/>
              </a:solidFill>
              <a:latin typeface="Avenir Next LT Pro" panose="020B0504020202020204" pitchFamily="34" charset="-18"/>
            </a:endParaRPr>
          </a:p>
          <a:p>
            <a:endParaRPr lang="hr-HR" sz="2000" dirty="0">
              <a:solidFill>
                <a:schemeClr val="bg1"/>
              </a:solidFill>
              <a:latin typeface="Avenir Next LT Pro" panose="020B0504020202020204" pitchFamily="34" charset="-18"/>
            </a:endParaRPr>
          </a:p>
          <a:p>
            <a:endParaRPr lang="hr-HR" sz="2000" dirty="0">
              <a:solidFill>
                <a:schemeClr val="bg1"/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16" name="Slika 15">
            <a:extLst>
              <a:ext uri="{FF2B5EF4-FFF2-40B4-BE49-F238E27FC236}">
                <a16:creationId xmlns:a16="http://schemas.microsoft.com/office/drawing/2014/main" id="{A9FB4089-1504-4C88-AA00-8E63D6A917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5309" y="419746"/>
            <a:ext cx="7779775" cy="370298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" name="05_02_starting_up_classroom_language">
            <a:hlinkClick r:id="" action="ppaction://media"/>
            <a:extLst>
              <a:ext uri="{FF2B5EF4-FFF2-40B4-BE49-F238E27FC236}">
                <a16:creationId xmlns:a16="http://schemas.microsoft.com/office/drawing/2014/main" id="{B9DF712B-24A8-4C40-9361-9A540470EDC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260284" y="45625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739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795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niOkvir 3">
            <a:extLst>
              <a:ext uri="{FF2B5EF4-FFF2-40B4-BE49-F238E27FC236}">
                <a16:creationId xmlns:a16="http://schemas.microsoft.com/office/drawing/2014/main" id="{B7002F66-9C8D-4D7A-ACF5-8F53003C04E1}"/>
              </a:ext>
            </a:extLst>
          </p:cNvPr>
          <p:cNvSpPr txBox="1"/>
          <p:nvPr/>
        </p:nvSpPr>
        <p:spPr>
          <a:xfrm>
            <a:off x="763793" y="348248"/>
            <a:ext cx="86599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>
                <a:solidFill>
                  <a:srgbClr val="7E0000"/>
                </a:solidFill>
                <a:latin typeface="Avenir Next LT Pro" panose="020B0504020202020204" pitchFamily="34" charset="-18"/>
              </a:rPr>
              <a:t>Provjeri koliko si danas naučio igranjem igrice na sljedećoj poveznici!</a:t>
            </a:r>
          </a:p>
          <a:p>
            <a:r>
              <a:rPr lang="hr-HR" sz="2000" dirty="0">
                <a:solidFill>
                  <a:srgbClr val="7E0000"/>
                </a:solidFill>
                <a:latin typeface="Avenir Next LT Pro" panose="020B0504020202020204" pitchFamily="34" charset="-18"/>
              </a:rPr>
              <a:t>Do poveznice možeš stići klikom na poveznicu!</a:t>
            </a:r>
          </a:p>
          <a:p>
            <a:endParaRPr lang="hr-HR" sz="2000" dirty="0">
              <a:solidFill>
                <a:schemeClr val="bg1"/>
              </a:solidFill>
              <a:latin typeface="Avenir Next LT Pro" panose="020B0504020202020204" pitchFamily="34" charset="-18"/>
            </a:endParaRPr>
          </a:p>
          <a:p>
            <a:r>
              <a:rPr lang="hr-HR" sz="2000" dirty="0">
                <a:solidFill>
                  <a:schemeClr val="bg1"/>
                </a:solidFill>
                <a:latin typeface="Avenir Next LT Pro" panose="020B0504020202020204" pitchFamily="34" charset="-18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https://wordwall.net/resource/274095</a:t>
            </a:r>
            <a:endParaRPr lang="hr-HR" sz="2000" dirty="0">
              <a:solidFill>
                <a:schemeClr val="bg1"/>
              </a:solidFill>
              <a:latin typeface="Avenir Next LT Pro" panose="020B0504020202020204" pitchFamily="34" charset="-18"/>
            </a:endParaRPr>
          </a:p>
          <a:p>
            <a:endParaRPr lang="hr-HR" sz="2000" dirty="0">
              <a:solidFill>
                <a:schemeClr val="bg1"/>
              </a:solidFill>
              <a:latin typeface="Avenir Next LT Pro" panose="020B0504020202020204" pitchFamily="34" charset="-18"/>
            </a:endParaRPr>
          </a:p>
          <a:p>
            <a:endParaRPr lang="hr-HR" sz="2000" dirty="0">
              <a:solidFill>
                <a:schemeClr val="bg1"/>
              </a:solidFill>
              <a:latin typeface="Avenir Next LT Pro" panose="020B0504020202020204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1137330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</TotalTime>
  <Words>367</Words>
  <Application>Microsoft Office PowerPoint</Application>
  <PresentationFormat>Široki zaslon</PresentationFormat>
  <Paragraphs>59</Paragraphs>
  <Slides>9</Slides>
  <Notes>0</Notes>
  <HiddenSlides>0</HiddenSlides>
  <MMClips>2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9</vt:i4>
      </vt:variant>
    </vt:vector>
  </HeadingPairs>
  <TitlesOfParts>
    <vt:vector size="15" baseType="lpstr">
      <vt:lpstr>Arial</vt:lpstr>
      <vt:lpstr>Avenir Next LT Pro</vt:lpstr>
      <vt:lpstr>Calibri</vt:lpstr>
      <vt:lpstr>Calibri Light</vt:lpstr>
      <vt:lpstr>Ink Free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>OŠ Slavka Kolara - Kravarsko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ᵀᴴᴱ ᴼᴿᴵᴳᴵᴻᴬᴸ Wolfenstein</dc:creator>
  <cp:lastModifiedBy>IVA Palčić Strčić</cp:lastModifiedBy>
  <cp:revision>100</cp:revision>
  <dcterms:created xsi:type="dcterms:W3CDTF">2017-01-15T10:30:28Z</dcterms:created>
  <dcterms:modified xsi:type="dcterms:W3CDTF">2020-09-16T19:15:01Z</dcterms:modified>
</cp:coreProperties>
</file>